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ACB63-7D16-4901-BFA6-A66633268A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036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D557D-5B82-4C7B-9E5C-05B466DFF5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20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6D025-1DF8-44BF-9BAA-8415BCB93C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829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912FF-6B72-42BC-84CB-89AE552A3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096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329E8-65D8-4F35-84E8-B2FA134840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494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AD7F5-8ED0-4007-ADB7-E53B97AF48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994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4E16A-DA32-4FC4-994B-5B29E9B641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285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36410-32AA-4CC3-9A06-CC46386F2B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164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E0939-A4F9-4D9B-9DB5-95C5DEDED6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202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D89DC-B375-4002-A412-D436E6F03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677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8E07E-501B-408A-9929-D5DB9F2385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236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 r="-12544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9B646B0-5A4E-4C24-82E3-1EF80A621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143000"/>
            <a:ext cx="8229600" cy="41148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33CC"/>
                </a:solidFill>
                <a:latin typeface="Cooper Black" pitchFamily="18" charset="0"/>
              </a:rPr>
              <a:t>The</a:t>
            </a:r>
            <a:br>
              <a:rPr lang="en-US" smtClean="0">
                <a:solidFill>
                  <a:srgbClr val="0033CC"/>
                </a:solidFill>
                <a:latin typeface="Cooper Black" pitchFamily="18" charset="0"/>
              </a:rPr>
            </a:br>
            <a:r>
              <a:rPr lang="en-US" smtClean="0">
                <a:solidFill>
                  <a:srgbClr val="0033CC"/>
                </a:solidFill>
                <a:latin typeface="Cooper Black" pitchFamily="18" charset="0"/>
              </a:rPr>
              <a:t>Legislative</a:t>
            </a:r>
            <a:br>
              <a:rPr lang="en-US" smtClean="0">
                <a:solidFill>
                  <a:srgbClr val="0033CC"/>
                </a:solidFill>
                <a:latin typeface="Cooper Black" pitchFamily="18" charset="0"/>
              </a:rPr>
            </a:br>
            <a:r>
              <a:rPr lang="en-US" smtClean="0">
                <a:solidFill>
                  <a:srgbClr val="0033CC"/>
                </a:solidFill>
                <a:latin typeface="Cooper Black" pitchFamily="18" charset="0"/>
              </a:rPr>
              <a:t>Branch</a:t>
            </a:r>
            <a:r>
              <a:rPr lang="en-US" smtClean="0"/>
              <a:t/>
            </a:r>
            <a:br>
              <a:rPr lang="en-US" smtClean="0"/>
            </a:br>
            <a:r>
              <a:rPr lang="en-US" sz="8000" smtClean="0">
                <a:solidFill>
                  <a:srgbClr val="FF0000"/>
                </a:solidFill>
                <a:latin typeface="Arial Black" pitchFamily="34" charset="0"/>
              </a:rPr>
              <a:t>Review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09600"/>
            <a:ext cx="7772400" cy="2286000"/>
          </a:xfrm>
          <a:solidFill>
            <a:srgbClr val="C0C0C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000" smtClean="0">
                <a:latin typeface="Cooper Black" pitchFamily="18" charset="0"/>
              </a:rPr>
              <a:t>JUDICIAL BRANCH </a:t>
            </a:r>
            <a:br>
              <a:rPr lang="en-US" sz="4000" smtClean="0">
                <a:latin typeface="Cooper Black" pitchFamily="18" charset="0"/>
              </a:rPr>
            </a:br>
            <a:r>
              <a:rPr lang="en-US" sz="4000" smtClean="0">
                <a:latin typeface="Cooper Black" pitchFamily="18" charset="0"/>
              </a:rPr>
              <a:t>CHECKS</a:t>
            </a:r>
            <a:br>
              <a:rPr lang="en-US" sz="4000" smtClean="0">
                <a:latin typeface="Cooper Black" pitchFamily="18" charset="0"/>
              </a:rPr>
            </a:br>
            <a:r>
              <a:rPr lang="en-US" sz="4000" smtClean="0">
                <a:latin typeface="Cooper Black" pitchFamily="18" charset="0"/>
              </a:rPr>
              <a:t>on the</a:t>
            </a:r>
            <a:br>
              <a:rPr lang="en-US" sz="4000" smtClean="0">
                <a:latin typeface="Cooper Black" pitchFamily="18" charset="0"/>
              </a:rPr>
            </a:br>
            <a:r>
              <a:rPr lang="en-US" sz="4000" smtClean="0">
                <a:latin typeface="Cooper Black" pitchFamily="18" charset="0"/>
              </a:rPr>
              <a:t>LEGISLATIVE BRANCH</a:t>
            </a:r>
            <a:r>
              <a:rPr lang="en-US" sz="4000" smtClean="0"/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352800"/>
            <a:ext cx="7239000" cy="1600200"/>
          </a:xfrm>
          <a:solidFill>
            <a:srgbClr val="FF000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>
              <a:latin typeface="Arial Black" pitchFamily="34" charset="0"/>
            </a:endParaRPr>
          </a:p>
          <a:p>
            <a:pPr eaLnBrk="1" hangingPunct="1"/>
            <a:r>
              <a:rPr lang="en-US" smtClean="0">
                <a:latin typeface="Arial Black" pitchFamily="34" charset="0"/>
              </a:rPr>
              <a:t>declares laws unconstitutional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  <p:bldP spid="1126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066800"/>
            <a:ext cx="7924800" cy="1470025"/>
          </a:xfrm>
          <a:solidFill>
            <a:srgbClr val="C0C0C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000" smtClean="0">
                <a:latin typeface="Cooper Black" pitchFamily="18" charset="0"/>
              </a:rPr>
              <a:t>FEDERAL FORM OF</a:t>
            </a:r>
            <a:br>
              <a:rPr lang="en-US" sz="4000" smtClean="0">
                <a:latin typeface="Cooper Black" pitchFamily="18" charset="0"/>
              </a:rPr>
            </a:br>
            <a:r>
              <a:rPr lang="en-US" sz="4000" smtClean="0">
                <a:latin typeface="Cooper Black" pitchFamily="18" charset="0"/>
              </a:rPr>
              <a:t>GOVERNMENT</a:t>
            </a:r>
            <a:r>
              <a:rPr lang="en-US" sz="4000" smtClean="0"/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200400"/>
            <a:ext cx="7086600" cy="1676400"/>
          </a:xfrm>
          <a:solidFill>
            <a:srgbClr val="FF000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endParaRPr lang="en-US" smtClean="0">
              <a:latin typeface="Arial Black" pitchFamily="34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Arial Black" pitchFamily="34" charset="0"/>
              </a:rPr>
              <a:t>national government is supreme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066800"/>
            <a:ext cx="7924800" cy="1470025"/>
          </a:xfrm>
          <a:solidFill>
            <a:srgbClr val="C0C0C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mtClean="0">
                <a:latin typeface="Cooper Black" pitchFamily="18" charset="0"/>
              </a:rPr>
              <a:t>BICAMERAL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886200"/>
            <a:ext cx="7239000" cy="1524000"/>
          </a:xfrm>
          <a:solidFill>
            <a:srgbClr val="FF000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endParaRPr lang="en-US" smtClean="0">
              <a:latin typeface="Arial Black" pitchFamily="34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Arial Black" pitchFamily="34" charset="0"/>
              </a:rPr>
              <a:t>having two houses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066800"/>
            <a:ext cx="7924800" cy="1470025"/>
          </a:xfrm>
          <a:solidFill>
            <a:srgbClr val="C0C0C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mtClean="0">
                <a:latin typeface="Cooper Black" pitchFamily="18" charset="0"/>
              </a:rPr>
              <a:t>LOBBYING</a:t>
            </a:r>
            <a:r>
              <a:rPr lang="en-US" smtClean="0"/>
              <a:t>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810000"/>
            <a:ext cx="7162800" cy="2057400"/>
          </a:xfrm>
          <a:solidFill>
            <a:srgbClr val="FF000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mtClean="0">
              <a:latin typeface="Arial Black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latin typeface="Arial Black" pitchFamily="34" charset="0"/>
              </a:rPr>
              <a:t>seeking to influence legislators to introduce or vote for or against a bill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066800"/>
            <a:ext cx="7924800" cy="1470025"/>
          </a:xfrm>
          <a:solidFill>
            <a:srgbClr val="C0C0C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000" smtClean="0">
                <a:latin typeface="Cooper Black" pitchFamily="18" charset="0"/>
              </a:rPr>
              <a:t>PROCESS FOR AMENDING THE U.S. CONSTITUTION</a:t>
            </a:r>
            <a:r>
              <a:rPr lang="en-US" sz="4000" smtClean="0"/>
              <a:t> 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29000"/>
            <a:ext cx="7086600" cy="1752600"/>
          </a:xfrm>
          <a:solidFill>
            <a:srgbClr val="FF000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algn="l" eaLnBrk="1" hangingPunct="1">
              <a:buFontTx/>
              <a:buAutoNum type="arabicPeriod"/>
            </a:pPr>
            <a:r>
              <a:rPr lang="en-US" smtClean="0">
                <a:latin typeface="Arial Black" pitchFamily="34" charset="0"/>
              </a:rPr>
              <a:t>approved by Congress (2/3 of each house)</a:t>
            </a:r>
          </a:p>
          <a:p>
            <a:pPr marL="609600" indent="-609600" algn="l" eaLnBrk="1" hangingPunct="1">
              <a:buFontTx/>
              <a:buAutoNum type="arabicPeriod"/>
            </a:pPr>
            <a:r>
              <a:rPr lang="en-US" smtClean="0">
                <a:latin typeface="Arial Black" pitchFamily="34" charset="0"/>
              </a:rPr>
              <a:t>ratified by states (3/4)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685800"/>
            <a:ext cx="2971800" cy="1981200"/>
          </a:xfrm>
          <a:solidFill>
            <a:srgbClr val="C0C0C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  <a:latin typeface="Cooper Black" pitchFamily="18" charset="0"/>
              </a:rPr>
              <a:t>The End</a:t>
            </a:r>
            <a:r>
              <a:rPr lang="en-US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143000"/>
            <a:ext cx="7772400" cy="1470025"/>
          </a:xfrm>
          <a:solidFill>
            <a:srgbClr val="C0C0C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33CC"/>
                </a:solidFill>
                <a:latin typeface="Cooper Black" pitchFamily="18" charset="0"/>
              </a:rPr>
              <a:t>LEGISLATIVE POWERS</a:t>
            </a:r>
            <a:r>
              <a:rPr lang="en-US" smtClean="0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581400"/>
            <a:ext cx="5791200" cy="2438400"/>
          </a:xfrm>
          <a:solidFill>
            <a:srgbClr val="FF000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buFontTx/>
              <a:buChar char="•"/>
            </a:pPr>
            <a:r>
              <a:rPr lang="en-US" smtClean="0">
                <a:latin typeface="Arial Black" pitchFamily="34" charset="0"/>
              </a:rPr>
              <a:t>Expressed (specifically listed)</a:t>
            </a:r>
          </a:p>
          <a:p>
            <a:pPr algn="l" eaLnBrk="1" hangingPunct="1">
              <a:buFontTx/>
              <a:buChar char="•"/>
            </a:pPr>
            <a:r>
              <a:rPr lang="en-US" smtClean="0">
                <a:latin typeface="Arial Black" pitchFamily="34" charset="0"/>
              </a:rPr>
              <a:t>Implied (used to carry out expressed powers)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09600"/>
            <a:ext cx="7772400" cy="1470025"/>
          </a:xfrm>
          <a:solidFill>
            <a:srgbClr val="C0C0C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000" smtClean="0">
                <a:latin typeface="Cooper Black" pitchFamily="18" charset="0"/>
              </a:rPr>
              <a:t>THE LAWMAKING PROCESS</a:t>
            </a:r>
            <a:r>
              <a:rPr lang="en-US" sz="4000" smtClean="0"/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2286000"/>
            <a:ext cx="7086600" cy="4038600"/>
          </a:xfrm>
          <a:solidFill>
            <a:srgbClr val="FF000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buFont typeface="Wingdings" pitchFamily="2" charset="2"/>
              <a:buChar char="§"/>
            </a:pPr>
            <a:r>
              <a:rPr lang="en-US" smtClean="0">
                <a:latin typeface="Arial Black" pitchFamily="34" charset="0"/>
              </a:rPr>
              <a:t>introduce/sponsor</a:t>
            </a:r>
          </a:p>
          <a:p>
            <a:pPr algn="l" eaLnBrk="1" hangingPunct="1">
              <a:buFont typeface="Wingdings" pitchFamily="2" charset="2"/>
              <a:buChar char="§"/>
            </a:pPr>
            <a:r>
              <a:rPr lang="en-US" smtClean="0">
                <a:latin typeface="Arial Black" pitchFamily="34" charset="0"/>
              </a:rPr>
              <a:t>working in committees</a:t>
            </a:r>
          </a:p>
          <a:p>
            <a:pPr algn="l" eaLnBrk="1" hangingPunct="1">
              <a:buFont typeface="Wingdings" pitchFamily="2" charset="2"/>
              <a:buChar char="§"/>
            </a:pPr>
            <a:r>
              <a:rPr lang="en-US" smtClean="0">
                <a:latin typeface="Arial Black" pitchFamily="34" charset="0"/>
              </a:rPr>
              <a:t>debating on the floor</a:t>
            </a:r>
          </a:p>
          <a:p>
            <a:pPr algn="l" eaLnBrk="1" hangingPunct="1">
              <a:buFont typeface="Wingdings" pitchFamily="2" charset="2"/>
              <a:buChar char="§"/>
            </a:pPr>
            <a:r>
              <a:rPr lang="en-US" smtClean="0">
                <a:latin typeface="Arial Black" pitchFamily="34" charset="0"/>
              </a:rPr>
              <a:t>voting by both houses</a:t>
            </a:r>
          </a:p>
          <a:p>
            <a:pPr algn="l" eaLnBrk="1" hangingPunct="1">
              <a:buFont typeface="Wingdings" pitchFamily="2" charset="2"/>
              <a:buChar char="§"/>
            </a:pPr>
            <a:r>
              <a:rPr lang="en-US" smtClean="0">
                <a:latin typeface="Arial Black" pitchFamily="34" charset="0"/>
              </a:rPr>
              <a:t>conference committee</a:t>
            </a:r>
          </a:p>
          <a:p>
            <a:pPr algn="l" eaLnBrk="1" hangingPunct="1">
              <a:buFont typeface="Wingdings" pitchFamily="2" charset="2"/>
              <a:buChar char="§"/>
            </a:pPr>
            <a:r>
              <a:rPr lang="en-US" smtClean="0">
                <a:latin typeface="Arial Black" pitchFamily="34" charset="0"/>
              </a:rPr>
              <a:t>signing bill into law (by the President or Governor)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066800"/>
            <a:ext cx="7772400" cy="1470025"/>
          </a:xfrm>
          <a:solidFill>
            <a:srgbClr val="C0C0C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000" smtClean="0">
                <a:latin typeface="Cooper Black" pitchFamily="18" charset="0"/>
              </a:rPr>
              <a:t>FEDERAL</a:t>
            </a:r>
            <a:br>
              <a:rPr lang="en-US" sz="4000" smtClean="0">
                <a:latin typeface="Cooper Black" pitchFamily="18" charset="0"/>
              </a:rPr>
            </a:br>
            <a:r>
              <a:rPr lang="en-US" sz="4000" smtClean="0">
                <a:latin typeface="Cooper Black" pitchFamily="18" charset="0"/>
              </a:rPr>
              <a:t>LEGISLATIVE BRANCH</a:t>
            </a:r>
            <a:r>
              <a:rPr lang="en-US" sz="4000" smtClean="0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124200"/>
            <a:ext cx="7086600" cy="2362200"/>
          </a:xfrm>
          <a:solidFill>
            <a:srgbClr val="FF000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Arial Black" pitchFamily="34" charset="0"/>
              </a:rPr>
              <a:t>makes laws for nation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Arial Black" pitchFamily="34" charset="0"/>
              </a:rPr>
              <a:t>approves annual budget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Arial Black" pitchFamily="34" charset="0"/>
              </a:rPr>
              <a:t>approves presidential appointments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066800"/>
            <a:ext cx="7772400" cy="1470025"/>
          </a:xfrm>
          <a:solidFill>
            <a:srgbClr val="C0C0C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000" smtClean="0">
                <a:latin typeface="Cooper Black" pitchFamily="18" charset="0"/>
              </a:rPr>
              <a:t>WAYS INTEREST GROUPS INFLUENCE PUBLIC POLICY</a:t>
            </a:r>
            <a:r>
              <a:rPr lang="en-US" sz="4000" smtClean="0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352800"/>
            <a:ext cx="7086600" cy="1905000"/>
          </a:xfrm>
          <a:solidFill>
            <a:srgbClr val="FF000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Arial Black" pitchFamily="34" charset="0"/>
              </a:rPr>
              <a:t>identifying issues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Arial Black" pitchFamily="34" charset="0"/>
              </a:rPr>
              <a:t>making political contributions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Arial Black" pitchFamily="34" charset="0"/>
              </a:rPr>
              <a:t>lobby government officials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066800"/>
            <a:ext cx="7772400" cy="1470025"/>
          </a:xfrm>
          <a:solidFill>
            <a:srgbClr val="C0C0C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000" smtClean="0">
                <a:latin typeface="Cooper Black" pitchFamily="18" charset="0"/>
              </a:rPr>
              <a:t>WAYS INDIVIDUALS</a:t>
            </a:r>
            <a:br>
              <a:rPr lang="en-US" sz="4000" smtClean="0">
                <a:latin typeface="Cooper Black" pitchFamily="18" charset="0"/>
              </a:rPr>
            </a:br>
            <a:r>
              <a:rPr lang="en-US" sz="4000" smtClean="0">
                <a:latin typeface="Cooper Black" pitchFamily="18" charset="0"/>
              </a:rPr>
              <a:t>INFLUENCE PUBLIC POLICY</a:t>
            </a:r>
            <a:r>
              <a:rPr lang="en-US" sz="4000" smtClean="0"/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352800"/>
            <a:ext cx="7086600" cy="2209800"/>
          </a:xfrm>
          <a:solidFill>
            <a:srgbClr val="FF000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800" smtClean="0">
                <a:latin typeface="Arial Black" pitchFamily="34" charset="0"/>
              </a:rPr>
              <a:t>participating in politics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Arial Black" pitchFamily="34" charset="0"/>
              </a:rPr>
              <a:t>       (voting, campaigning)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800" smtClean="0">
                <a:latin typeface="Arial Black" pitchFamily="34" charset="0"/>
              </a:rPr>
              <a:t>expressing opinions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Arial Black" pitchFamily="34" charset="0"/>
              </a:rPr>
              <a:t>             (lobbying, demonstrating)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800" smtClean="0">
                <a:latin typeface="Arial Black" pitchFamily="34" charset="0"/>
              </a:rPr>
              <a:t>joining interest groups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1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527050"/>
            <a:ext cx="7772400" cy="2368550"/>
          </a:xfrm>
          <a:solidFill>
            <a:srgbClr val="C0C0C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000" smtClean="0">
                <a:latin typeface="Cooper Black" pitchFamily="18" charset="0"/>
              </a:rPr>
              <a:t>LEGISLATIVE BRANCH CHECKS </a:t>
            </a:r>
            <a:br>
              <a:rPr lang="en-US" sz="4000" smtClean="0">
                <a:latin typeface="Cooper Black" pitchFamily="18" charset="0"/>
              </a:rPr>
            </a:br>
            <a:r>
              <a:rPr lang="en-US" sz="4000" smtClean="0">
                <a:latin typeface="Cooper Black" pitchFamily="18" charset="0"/>
              </a:rPr>
              <a:t>on the</a:t>
            </a:r>
            <a:br>
              <a:rPr lang="en-US" sz="4000" smtClean="0">
                <a:latin typeface="Cooper Black" pitchFamily="18" charset="0"/>
              </a:rPr>
            </a:br>
            <a:r>
              <a:rPr lang="en-US" sz="4000" smtClean="0">
                <a:latin typeface="Cooper Black" pitchFamily="18" charset="0"/>
              </a:rPr>
              <a:t>JUDICIAL BRANCH</a:t>
            </a:r>
            <a:r>
              <a:rPr lang="en-US" sz="4000" smtClean="0"/>
              <a:t> 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581400"/>
            <a:ext cx="7086600" cy="1295400"/>
          </a:xfrm>
          <a:solidFill>
            <a:srgbClr val="FF000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Arial Black" pitchFamily="34" charset="0"/>
              </a:rPr>
              <a:t>approves federal judges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Arial Black" pitchFamily="34" charset="0"/>
              </a:rPr>
              <a:t>impeaches federal judges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457200"/>
            <a:ext cx="7772400" cy="2209800"/>
          </a:xfrm>
          <a:solidFill>
            <a:srgbClr val="C0C0C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000" smtClean="0">
                <a:latin typeface="Cooper Black" pitchFamily="18" charset="0"/>
              </a:rPr>
              <a:t>LEGISLATIVE BRANCH CHECKS </a:t>
            </a:r>
            <a:br>
              <a:rPr lang="en-US" sz="4000" smtClean="0">
                <a:latin typeface="Cooper Black" pitchFamily="18" charset="0"/>
              </a:rPr>
            </a:br>
            <a:r>
              <a:rPr lang="en-US" sz="4000" smtClean="0">
                <a:latin typeface="Cooper Black" pitchFamily="18" charset="0"/>
              </a:rPr>
              <a:t>on the</a:t>
            </a:r>
            <a:br>
              <a:rPr lang="en-US" sz="4000" smtClean="0">
                <a:latin typeface="Cooper Black" pitchFamily="18" charset="0"/>
              </a:rPr>
            </a:br>
            <a:r>
              <a:rPr lang="en-US" sz="4000" smtClean="0">
                <a:latin typeface="Cooper Black" pitchFamily="18" charset="0"/>
              </a:rPr>
              <a:t>EXECUTIVE  BRANCH</a:t>
            </a:r>
            <a:endParaRPr lang="en-US" sz="40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581400"/>
            <a:ext cx="7086600" cy="1295400"/>
          </a:xfrm>
          <a:solidFill>
            <a:srgbClr val="FF000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Arial Black" pitchFamily="34" charset="0"/>
              </a:rPr>
              <a:t>overrides vetoes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Arial Black" pitchFamily="34" charset="0"/>
              </a:rPr>
              <a:t>impeaches president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457200"/>
            <a:ext cx="7772400" cy="2438400"/>
          </a:xfrm>
          <a:solidFill>
            <a:srgbClr val="C0C0C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000" smtClean="0">
                <a:latin typeface="Cooper Black" pitchFamily="18" charset="0"/>
              </a:rPr>
              <a:t>EXECUTIVE BRANCH CHECKS </a:t>
            </a:r>
            <a:br>
              <a:rPr lang="en-US" sz="4000" smtClean="0">
                <a:latin typeface="Cooper Black" pitchFamily="18" charset="0"/>
              </a:rPr>
            </a:br>
            <a:r>
              <a:rPr lang="en-US" sz="4000" smtClean="0">
                <a:latin typeface="Cooper Black" pitchFamily="18" charset="0"/>
              </a:rPr>
              <a:t>on the</a:t>
            </a:r>
            <a:br>
              <a:rPr lang="en-US" sz="4000" smtClean="0">
                <a:latin typeface="Cooper Black" pitchFamily="18" charset="0"/>
              </a:rPr>
            </a:br>
            <a:r>
              <a:rPr lang="en-US" sz="4000" smtClean="0">
                <a:latin typeface="Cooper Black" pitchFamily="18" charset="0"/>
              </a:rPr>
              <a:t>LEGISLATIVE BRANCH</a:t>
            </a:r>
            <a:endParaRPr lang="en-US" sz="40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352800"/>
            <a:ext cx="7086600" cy="1905000"/>
          </a:xfrm>
          <a:solidFill>
            <a:srgbClr val="FF0000"/>
          </a:solidFill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Arial Black" pitchFamily="34" charset="0"/>
              </a:rPr>
              <a:t>vetoes acts of Congress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Arial Black" pitchFamily="34" charset="0"/>
              </a:rPr>
              <a:t>calls Congress into special session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 build="p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174</Words>
  <Application>Microsoft Office PowerPoint</Application>
  <PresentationFormat>On-screen Show (4:3)</PresentationFormat>
  <Paragraphs>50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Cooper Black</vt:lpstr>
      <vt:lpstr>Arial Black</vt:lpstr>
      <vt:lpstr>Wingdings</vt:lpstr>
      <vt:lpstr>Default Design</vt:lpstr>
      <vt:lpstr>The Legislative Branch Review</vt:lpstr>
      <vt:lpstr>LEGISLATIVE POWERS </vt:lpstr>
      <vt:lpstr>THE LAWMAKING PROCESS </vt:lpstr>
      <vt:lpstr>FEDERAL LEGISLATIVE BRANCH </vt:lpstr>
      <vt:lpstr>WAYS INTEREST GROUPS INFLUENCE PUBLIC POLICY </vt:lpstr>
      <vt:lpstr>WAYS INDIVIDUALS INFLUENCE PUBLIC POLICY </vt:lpstr>
      <vt:lpstr>LEGISLATIVE BRANCH CHECKS  on the JUDICIAL BRANCH  </vt:lpstr>
      <vt:lpstr>LEGISLATIVE BRANCH CHECKS  on the EXECUTIVE  BRANCH</vt:lpstr>
      <vt:lpstr>EXECUTIVE BRANCH CHECKS  on the LEGISLATIVE BRANCH</vt:lpstr>
      <vt:lpstr>JUDICIAL BRANCH  CHECKS on the LEGISLATIVE BRANCH </vt:lpstr>
      <vt:lpstr>FEDERAL FORM OF GOVERNMENT </vt:lpstr>
      <vt:lpstr>BICAMERAL </vt:lpstr>
      <vt:lpstr>LOBBYING </vt:lpstr>
      <vt:lpstr>PROCESS FOR AMENDING THE U.S. CONSTITUTION  </vt:lpstr>
      <vt:lpstr>The End  </vt:lpstr>
    </vt:vector>
  </TitlesOfParts>
  <Company>Virginia Beach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Legislative Branch Review</dc:title>
  <dc:creator>Virginia Beach Public Schools</dc:creator>
  <cp:lastModifiedBy>Phillip McGinnis</cp:lastModifiedBy>
  <cp:revision>12</cp:revision>
  <dcterms:created xsi:type="dcterms:W3CDTF">2006-11-09T16:04:27Z</dcterms:created>
  <dcterms:modified xsi:type="dcterms:W3CDTF">2012-05-18T19:24:58Z</dcterms:modified>
</cp:coreProperties>
</file>